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67" r:id="rId4"/>
    <p:sldId id="268" r:id="rId5"/>
    <p:sldId id="270" r:id="rId6"/>
    <p:sldId id="271" r:id="rId7"/>
    <p:sldId id="258" r:id="rId8"/>
    <p:sldId id="259" r:id="rId9"/>
    <p:sldId id="260" r:id="rId10"/>
    <p:sldId id="262" r:id="rId11"/>
    <p:sldId id="264" r:id="rId12"/>
    <p:sldId id="266" r:id="rId13"/>
    <p:sldId id="265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72"/>
    <p:restoredTop sz="94643"/>
  </p:normalViewPr>
  <p:slideViewPr>
    <p:cSldViewPr snapToGrid="0" snapToObjects="1">
      <p:cViewPr varScale="1">
        <p:scale>
          <a:sx n="82" d="100"/>
          <a:sy n="82" d="100"/>
        </p:scale>
        <p:origin x="3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jpg>
</file>

<file path=ppt/media/image6.tiff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4Utlzs6NiQ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Traffic Intersection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Christopher </a:t>
            </a:r>
            <a:r>
              <a:rPr lang="en-US" dirty="0" err="1"/>
              <a:t>Makarem</a:t>
            </a:r>
            <a:endParaRPr lang="en-US" dirty="0"/>
          </a:p>
          <a:p>
            <a:r>
              <a:rPr lang="en-US" dirty="0"/>
              <a:t>Keshav Tadimeti</a:t>
            </a:r>
          </a:p>
          <a:p>
            <a:r>
              <a:rPr lang="en-US" dirty="0"/>
              <a:t>EE 3, Spring 2016</a:t>
            </a:r>
          </a:p>
        </p:txBody>
      </p:sp>
    </p:spTree>
    <p:extLst>
      <p:ext uri="{BB962C8B-B14F-4D97-AF65-F5344CB8AC3E}">
        <p14:creationId xmlns:p14="http://schemas.microsoft.com/office/powerpoint/2010/main" val="1539360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Emergency bypass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702" y="2638044"/>
            <a:ext cx="4748162" cy="310198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IR Photodiode:</a:t>
            </a:r>
          </a:p>
          <a:p>
            <a:r>
              <a:rPr lang="en-US" dirty="0"/>
              <a:t>Detects </a:t>
            </a:r>
            <a:r>
              <a:rPr lang="en-US" b="1" dirty="0">
                <a:solidFill>
                  <a:srgbClr val="FF0000"/>
                </a:solidFill>
              </a:rPr>
              <a:t>infrared light</a:t>
            </a:r>
          </a:p>
          <a:p>
            <a:r>
              <a:rPr lang="en-US" dirty="0"/>
              <a:t>Restricts </a:t>
            </a:r>
            <a:r>
              <a:rPr lang="en-US" b="1" dirty="0">
                <a:solidFill>
                  <a:srgbClr val="FF0000"/>
                </a:solidFill>
              </a:rPr>
              <a:t>voltage </a:t>
            </a:r>
            <a:r>
              <a:rPr lang="en-US" dirty="0"/>
              <a:t>flow based on light intensity</a:t>
            </a:r>
          </a:p>
          <a:p>
            <a:r>
              <a:rPr lang="en-US" b="1" dirty="0">
                <a:solidFill>
                  <a:srgbClr val="FF0000"/>
                </a:solidFill>
              </a:rPr>
              <a:t>Simulates</a:t>
            </a:r>
            <a:r>
              <a:rPr lang="en-US" dirty="0"/>
              <a:t> emergency vehicles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660" y="2798385"/>
            <a:ext cx="31750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5" y="964692"/>
            <a:ext cx="7729728" cy="1188720"/>
          </a:xfrm>
        </p:spPr>
        <p:txBody>
          <a:bodyPr/>
          <a:lstStyle/>
          <a:p>
            <a:r>
              <a:rPr lang="en-US" dirty="0"/>
              <a:t>The circuit -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6" y="2694735"/>
            <a:ext cx="9533467" cy="375055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7467601" y="2221077"/>
            <a:ext cx="2764364" cy="74431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015133" y="3373008"/>
            <a:ext cx="104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Indicator LEDs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9414588" y="3506719"/>
            <a:ext cx="1600546" cy="38794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231965" y="1365412"/>
            <a:ext cx="104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Hall effect sensor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18633" y="1559052"/>
            <a:ext cx="2044701" cy="2460287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7933" y="1138684"/>
            <a:ext cx="104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912324" y="2371569"/>
            <a:ext cx="1279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 Photodiode</a:t>
            </a:r>
          </a:p>
        </p:txBody>
      </p:sp>
      <p:cxnSp>
        <p:nvCxnSpPr>
          <p:cNvPr id="14" name="Straight Arrow Connector 13"/>
          <p:cNvCxnSpPr>
            <a:stCxn id="11" idx="1"/>
          </p:cNvCxnSpPr>
          <p:nvPr/>
        </p:nvCxnSpPr>
        <p:spPr>
          <a:xfrm flipH="1">
            <a:off x="8167396" y="2694735"/>
            <a:ext cx="2744928" cy="81198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85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5" y="370332"/>
            <a:ext cx="7729728" cy="1188720"/>
          </a:xfrm>
        </p:spPr>
        <p:txBody>
          <a:bodyPr/>
          <a:lstStyle/>
          <a:p>
            <a:r>
              <a:rPr lang="en-US" dirty="0"/>
              <a:t>3d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679" y="964692"/>
            <a:ext cx="7098639" cy="531982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24618" y="3102074"/>
            <a:ext cx="104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Indicator LED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6948685" y="3235785"/>
            <a:ext cx="2175934" cy="38794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7427052" y="4284133"/>
            <a:ext cx="3395132" cy="54132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974584" y="4165872"/>
            <a:ext cx="104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Hall effect sensor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106207" y="4216908"/>
            <a:ext cx="1440472" cy="709682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85507" y="3796540"/>
            <a:ext cx="104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425" y="4832655"/>
            <a:ext cx="1284726" cy="100385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3894667" y="5147684"/>
            <a:ext cx="2110013" cy="152449"/>
          </a:xfrm>
          <a:custGeom>
            <a:avLst/>
            <a:gdLst>
              <a:gd name="connsiteX0" fmla="*/ 0 w 2110013"/>
              <a:gd name="connsiteY0" fmla="*/ 152449 h 152449"/>
              <a:gd name="connsiteX1" fmla="*/ 728133 w 2110013"/>
              <a:gd name="connsiteY1" fmla="*/ 49 h 152449"/>
              <a:gd name="connsiteX2" fmla="*/ 1981200 w 2110013"/>
              <a:gd name="connsiteY2" fmla="*/ 135516 h 152449"/>
              <a:gd name="connsiteX3" fmla="*/ 2082800 w 2110013"/>
              <a:gd name="connsiteY3" fmla="*/ 118583 h 15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0013" h="152449">
                <a:moveTo>
                  <a:pt x="0" y="152449"/>
                </a:moveTo>
                <a:cubicBezTo>
                  <a:pt x="198966" y="77660"/>
                  <a:pt x="397933" y="2871"/>
                  <a:pt x="728133" y="49"/>
                </a:cubicBezTo>
                <a:cubicBezTo>
                  <a:pt x="1058333" y="-2773"/>
                  <a:pt x="1755422" y="115760"/>
                  <a:pt x="1981200" y="135516"/>
                </a:cubicBezTo>
                <a:cubicBezTo>
                  <a:pt x="2206978" y="155272"/>
                  <a:pt x="2063045" y="124227"/>
                  <a:pt x="2082800" y="11858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3263211" y="3877733"/>
            <a:ext cx="1274922" cy="1253067"/>
          </a:xfrm>
          <a:custGeom>
            <a:avLst/>
            <a:gdLst>
              <a:gd name="connsiteX0" fmla="*/ 597589 w 1274922"/>
              <a:gd name="connsiteY0" fmla="*/ 1253067 h 1253067"/>
              <a:gd name="connsiteX1" fmla="*/ 21856 w 1274922"/>
              <a:gd name="connsiteY1" fmla="*/ 287867 h 1253067"/>
              <a:gd name="connsiteX2" fmla="*/ 1274922 w 1274922"/>
              <a:gd name="connsiteY2" fmla="*/ 0 h 1253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4922" h="1253067">
                <a:moveTo>
                  <a:pt x="597589" y="1253067"/>
                </a:moveTo>
                <a:cubicBezTo>
                  <a:pt x="253278" y="874889"/>
                  <a:pt x="-91033" y="496711"/>
                  <a:pt x="21856" y="287867"/>
                </a:cubicBezTo>
                <a:cubicBezTo>
                  <a:pt x="134745" y="79022"/>
                  <a:pt x="1071722" y="47978"/>
                  <a:pt x="127492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3894667" y="4284133"/>
            <a:ext cx="4642940" cy="2235545"/>
          </a:xfrm>
          <a:custGeom>
            <a:avLst/>
            <a:gdLst>
              <a:gd name="connsiteX0" fmla="*/ 0 w 4642940"/>
              <a:gd name="connsiteY0" fmla="*/ 1168400 h 2235545"/>
              <a:gd name="connsiteX1" fmla="*/ 2302933 w 4642940"/>
              <a:gd name="connsiteY1" fmla="*/ 2235200 h 2235545"/>
              <a:gd name="connsiteX2" fmla="*/ 4572000 w 4642940"/>
              <a:gd name="connsiteY2" fmla="*/ 1270000 h 2235545"/>
              <a:gd name="connsiteX3" fmla="*/ 4199466 w 4642940"/>
              <a:gd name="connsiteY3" fmla="*/ 0 h 2235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2940" h="2235545">
                <a:moveTo>
                  <a:pt x="0" y="1168400"/>
                </a:moveTo>
                <a:cubicBezTo>
                  <a:pt x="770466" y="1693333"/>
                  <a:pt x="1540933" y="2218267"/>
                  <a:pt x="2302933" y="2235200"/>
                </a:cubicBezTo>
                <a:cubicBezTo>
                  <a:pt x="3064933" y="2252133"/>
                  <a:pt x="4255911" y="1642533"/>
                  <a:pt x="4572000" y="1270000"/>
                </a:cubicBezTo>
                <a:cubicBezTo>
                  <a:pt x="4888089" y="897467"/>
                  <a:pt x="4035777" y="251178"/>
                  <a:pt x="419946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3877733" y="4724400"/>
            <a:ext cx="569519" cy="372533"/>
          </a:xfrm>
          <a:custGeom>
            <a:avLst/>
            <a:gdLst>
              <a:gd name="connsiteX0" fmla="*/ 0 w 569519"/>
              <a:gd name="connsiteY0" fmla="*/ 372533 h 372533"/>
              <a:gd name="connsiteX1" fmla="*/ 558800 w 569519"/>
              <a:gd name="connsiteY1" fmla="*/ 0 h 372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9519" h="372533">
                <a:moveTo>
                  <a:pt x="0" y="372533"/>
                </a:moveTo>
                <a:cubicBezTo>
                  <a:pt x="316089" y="201788"/>
                  <a:pt x="632178" y="31044"/>
                  <a:pt x="55880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5378221" y="2709333"/>
            <a:ext cx="1039512" cy="406400"/>
          </a:xfrm>
          <a:custGeom>
            <a:avLst/>
            <a:gdLst>
              <a:gd name="connsiteX0" fmla="*/ 91246 w 1039512"/>
              <a:gd name="connsiteY0" fmla="*/ 406400 h 406400"/>
              <a:gd name="connsiteX1" fmla="*/ 91246 w 1039512"/>
              <a:gd name="connsiteY1" fmla="*/ 0 h 406400"/>
              <a:gd name="connsiteX2" fmla="*/ 1039512 w 1039512"/>
              <a:gd name="connsiteY2" fmla="*/ 40640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9512" h="406400">
                <a:moveTo>
                  <a:pt x="91246" y="406400"/>
                </a:moveTo>
                <a:cubicBezTo>
                  <a:pt x="12224" y="203200"/>
                  <a:pt x="-66798" y="0"/>
                  <a:pt x="91246" y="0"/>
                </a:cubicBezTo>
                <a:cubicBezTo>
                  <a:pt x="249290" y="0"/>
                  <a:pt x="873001" y="378178"/>
                  <a:pt x="1039512" y="40640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8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  <p:bldP spid="19" grpId="0"/>
      <p:bldP spid="8" grpId="0" animBg="1"/>
      <p:bldP spid="20" grpId="0" animBg="1"/>
      <p:bldP spid="22" grpId="0" animBg="1"/>
      <p:bldP spid="23" grpId="0" animBg="1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finished product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098" y="2562447"/>
            <a:ext cx="5879803" cy="374266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529041" y="2538828"/>
            <a:ext cx="104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Indicator LED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808514" y="2861993"/>
            <a:ext cx="2743200" cy="10514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92686" y="4284133"/>
            <a:ext cx="4029498" cy="14790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974584" y="4165872"/>
            <a:ext cx="104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Hall effect sensor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8920065" y="4906845"/>
            <a:ext cx="1040800" cy="625189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780784" y="5532034"/>
            <a:ext cx="104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757479" y="2421089"/>
            <a:ext cx="1345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 Photodiode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259217" y="3124349"/>
            <a:ext cx="2521567" cy="91990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09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0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video</a:t>
            </a:r>
          </a:p>
        </p:txBody>
      </p:sp>
      <p:pic>
        <p:nvPicPr>
          <p:cNvPr id="4" name="O4Utlzs6NiQ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13698" y="2400300"/>
            <a:ext cx="6564604" cy="369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9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system that simulates a </a:t>
            </a:r>
            <a:r>
              <a:rPr lang="en-US" b="1" dirty="0">
                <a:solidFill>
                  <a:srgbClr val="FF0000"/>
                </a:solidFill>
              </a:rPr>
              <a:t>4-way traffic </a:t>
            </a:r>
            <a:r>
              <a:rPr lang="en-US" dirty="0"/>
              <a:t>intersection</a:t>
            </a:r>
          </a:p>
          <a:p>
            <a:r>
              <a:rPr lang="en-US" dirty="0"/>
              <a:t>There’s a </a:t>
            </a:r>
            <a:r>
              <a:rPr lang="en-US" b="1" dirty="0">
                <a:solidFill>
                  <a:srgbClr val="FF0000"/>
                </a:solidFill>
              </a:rPr>
              <a:t>catch</a:t>
            </a:r>
            <a:r>
              <a:rPr lang="en-US" dirty="0"/>
              <a:t>, however</a:t>
            </a:r>
            <a:r>
              <a:rPr lang="is-IS" dirty="0"/>
              <a:t>…</a:t>
            </a:r>
          </a:p>
          <a:p>
            <a:r>
              <a:rPr lang="en-US" dirty="0"/>
              <a:t>It </a:t>
            </a:r>
            <a:r>
              <a:rPr lang="en-US" b="1" dirty="0">
                <a:solidFill>
                  <a:srgbClr val="FF0000"/>
                </a:solidFill>
              </a:rPr>
              <a:t>detects</a:t>
            </a:r>
            <a:r>
              <a:rPr lang="en-US" dirty="0"/>
              <a:t> whether or not cars are present on its own and </a:t>
            </a:r>
            <a:r>
              <a:rPr lang="en-US" b="1" dirty="0">
                <a:solidFill>
                  <a:srgbClr val="FF0000"/>
                </a:solidFill>
              </a:rPr>
              <a:t>responds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accordingly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79999" y="3031067"/>
            <a:ext cx="5164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/>
              <a:t>the system doesn’t just follow a traffic light </a:t>
            </a:r>
            <a:r>
              <a:rPr lang="is-IS" b="1" dirty="0">
                <a:solidFill>
                  <a:srgbClr val="FF0000"/>
                </a:solidFill>
              </a:rPr>
              <a:t>routine</a:t>
            </a:r>
          </a:p>
        </p:txBody>
      </p:sp>
    </p:spTree>
    <p:extLst>
      <p:ext uri="{BB962C8B-B14F-4D97-AF65-F5344CB8AC3E}">
        <p14:creationId xmlns:p14="http://schemas.microsoft.com/office/powerpoint/2010/main" val="187682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– traffic lights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324100"/>
            <a:ext cx="6350000" cy="424180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4868333" y="3115731"/>
            <a:ext cx="643467" cy="104986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858000" y="3395133"/>
            <a:ext cx="728134" cy="920749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451599" y="2726267"/>
            <a:ext cx="804333" cy="668866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656667" y="4315882"/>
            <a:ext cx="855133" cy="64134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7255932" y="3115731"/>
            <a:ext cx="3496735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7586134" y="3809997"/>
            <a:ext cx="3496735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938866" y="4779432"/>
            <a:ext cx="2717801" cy="13546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108199" y="3121315"/>
            <a:ext cx="2717801" cy="13546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9546336" y="4957229"/>
            <a:ext cx="26456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http://static3.businessinsider.com/image/512785e369bedd8f75000010-400-300/you-can-even-put-traffic-lights-inside-</a:t>
            </a:r>
            <a:r>
              <a:rPr lang="en-US" sz="1200" dirty="0" err="1"/>
              <a:t>cars.jpg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685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- Detection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324100"/>
            <a:ext cx="6350000" cy="4241800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 rot="3360525">
            <a:off x="4991270" y="3759198"/>
            <a:ext cx="643467" cy="104986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4842933" y="2590800"/>
            <a:ext cx="470070" cy="123259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 rot="6816069">
            <a:off x="4996539" y="4675208"/>
            <a:ext cx="643467" cy="104986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3729230">
            <a:off x="6491739" y="4449741"/>
            <a:ext cx="643467" cy="104986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8342871">
            <a:off x="6527924" y="3427778"/>
            <a:ext cx="643467" cy="1049867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579683" y="5066975"/>
            <a:ext cx="1175489" cy="43737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 flipV="1">
            <a:off x="7148039" y="5285662"/>
            <a:ext cx="1101591" cy="7077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7427904" y="3030689"/>
            <a:ext cx="821726" cy="105821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46336" y="4957229"/>
            <a:ext cx="26456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http://static3.businessinsider.com/image/512785e369bedd8f75000010-400-300/you-can-even-put-traffic-lights-inside-</a:t>
            </a:r>
            <a:r>
              <a:rPr lang="en-US" sz="1200" dirty="0" err="1"/>
              <a:t>cars.jpg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6364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1640" y="0"/>
            <a:ext cx="16642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5400000">
            <a:off x="5263896" y="-2648712"/>
            <a:ext cx="1664208" cy="1219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  <a:endCxn id="5" idx="0"/>
          </p:cNvCxnSpPr>
          <p:nvPr/>
        </p:nvCxnSpPr>
        <p:spPr>
          <a:xfrm>
            <a:off x="0" y="3447288"/>
            <a:ext cx="12192000" cy="0"/>
          </a:xfrm>
          <a:prstGeom prst="line">
            <a:avLst/>
          </a:prstGeom>
          <a:ln>
            <a:solidFill>
              <a:srgbClr val="FFFF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2"/>
            <a:endCxn id="4" idx="0"/>
          </p:cNvCxnSpPr>
          <p:nvPr/>
        </p:nvCxnSpPr>
        <p:spPr>
          <a:xfrm flipV="1">
            <a:off x="6333744" y="0"/>
            <a:ext cx="0" cy="6858000"/>
          </a:xfrm>
          <a:prstGeom prst="line">
            <a:avLst/>
          </a:prstGeom>
          <a:ln>
            <a:solidFill>
              <a:srgbClr val="FFFF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010911" y="2615184"/>
            <a:ext cx="490728" cy="16642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03275" y="2342388"/>
            <a:ext cx="1956816" cy="1229868"/>
            <a:chOff x="804672" y="512064"/>
            <a:chExt cx="1956816" cy="1229868"/>
          </a:xfrm>
        </p:grpSpPr>
        <p:sp>
          <p:nvSpPr>
            <p:cNvPr id="23" name="Rectangle 22"/>
            <p:cNvSpPr/>
            <p:nvPr/>
          </p:nvSpPr>
          <p:spPr>
            <a:xfrm>
              <a:off x="804672" y="512064"/>
              <a:ext cx="1956816" cy="914400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854965" y="1243584"/>
              <a:ext cx="530352" cy="49834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105407" y="1243584"/>
              <a:ext cx="530352" cy="49834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9255253" y="4562094"/>
            <a:ext cx="1152144" cy="1903476"/>
            <a:chOff x="8851392" y="438912"/>
            <a:chExt cx="1152144" cy="1903476"/>
          </a:xfrm>
        </p:grpSpPr>
        <p:sp>
          <p:nvSpPr>
            <p:cNvPr id="32" name="Rectangle 31"/>
            <p:cNvSpPr/>
            <p:nvPr/>
          </p:nvSpPr>
          <p:spPr>
            <a:xfrm>
              <a:off x="8851392" y="438912"/>
              <a:ext cx="1152144" cy="190347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9162288" y="566166"/>
              <a:ext cx="530352" cy="498348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9162288" y="1188719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9162288" y="1783080"/>
              <a:ext cx="530352" cy="498348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Oval 35"/>
          <p:cNvSpPr/>
          <p:nvPr/>
        </p:nvSpPr>
        <p:spPr>
          <a:xfrm>
            <a:off x="9566149" y="4702302"/>
            <a:ext cx="530352" cy="49834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9566149" y="5910832"/>
            <a:ext cx="530352" cy="49834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9255253" y="438912"/>
            <a:ext cx="1152144" cy="1903476"/>
            <a:chOff x="8851392" y="438912"/>
            <a:chExt cx="1152144" cy="1903476"/>
          </a:xfrm>
        </p:grpSpPr>
        <p:sp>
          <p:nvSpPr>
            <p:cNvPr id="45" name="Rectangle 44"/>
            <p:cNvSpPr/>
            <p:nvPr/>
          </p:nvSpPr>
          <p:spPr>
            <a:xfrm>
              <a:off x="8851392" y="438912"/>
              <a:ext cx="1152144" cy="190347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9162288" y="566166"/>
              <a:ext cx="530352" cy="498348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9162288" y="1188719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9162288" y="1783080"/>
              <a:ext cx="530352" cy="498348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2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0.23633 -0.001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10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33 -0.00185 L 0.89727 -0.004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47" y="-13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6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01640" y="0"/>
            <a:ext cx="16642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5400000">
            <a:off x="5263896" y="-2648712"/>
            <a:ext cx="1664208" cy="1219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  <a:endCxn id="5" idx="0"/>
          </p:cNvCxnSpPr>
          <p:nvPr/>
        </p:nvCxnSpPr>
        <p:spPr>
          <a:xfrm>
            <a:off x="0" y="3447288"/>
            <a:ext cx="12192000" cy="0"/>
          </a:xfrm>
          <a:prstGeom prst="line">
            <a:avLst/>
          </a:prstGeom>
          <a:ln>
            <a:solidFill>
              <a:srgbClr val="FFFF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2"/>
            <a:endCxn id="4" idx="0"/>
          </p:cNvCxnSpPr>
          <p:nvPr/>
        </p:nvCxnSpPr>
        <p:spPr>
          <a:xfrm flipV="1">
            <a:off x="6333744" y="0"/>
            <a:ext cx="0" cy="6858000"/>
          </a:xfrm>
          <a:prstGeom prst="line">
            <a:avLst/>
          </a:prstGeom>
          <a:ln>
            <a:solidFill>
              <a:srgbClr val="FFFF00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9255253" y="4647433"/>
            <a:ext cx="1152144" cy="1903476"/>
            <a:chOff x="8851392" y="438912"/>
            <a:chExt cx="1152144" cy="1903476"/>
          </a:xfrm>
        </p:grpSpPr>
        <p:sp>
          <p:nvSpPr>
            <p:cNvPr id="27" name="Rectangle 26"/>
            <p:cNvSpPr/>
            <p:nvPr/>
          </p:nvSpPr>
          <p:spPr>
            <a:xfrm>
              <a:off x="8851392" y="438912"/>
              <a:ext cx="1152144" cy="190347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9162288" y="566166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9162288" y="1188719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9162288" y="1783080"/>
              <a:ext cx="530352" cy="498348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Oval 18"/>
          <p:cNvSpPr/>
          <p:nvPr/>
        </p:nvSpPr>
        <p:spPr>
          <a:xfrm rot="5400000">
            <a:off x="6088379" y="3548253"/>
            <a:ext cx="490728" cy="16642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5700331" y="4590288"/>
            <a:ext cx="1266826" cy="1956816"/>
            <a:chOff x="5979796" y="4300729"/>
            <a:chExt cx="1266826" cy="1956816"/>
          </a:xfrm>
        </p:grpSpPr>
        <p:grpSp>
          <p:nvGrpSpPr>
            <p:cNvPr id="2" name="Group 1"/>
            <p:cNvGrpSpPr/>
            <p:nvPr/>
          </p:nvGrpSpPr>
          <p:grpSpPr>
            <a:xfrm>
              <a:off x="5979796" y="4300729"/>
              <a:ext cx="1266826" cy="1956816"/>
              <a:chOff x="5979796" y="4300729"/>
              <a:chExt cx="1266826" cy="1956816"/>
            </a:xfrm>
          </p:grpSpPr>
          <p:grpSp>
            <p:nvGrpSpPr>
              <p:cNvPr id="26" name="Group 25"/>
              <p:cNvGrpSpPr/>
              <p:nvPr/>
            </p:nvGrpSpPr>
            <p:grpSpPr>
              <a:xfrm rot="16200000">
                <a:off x="5726812" y="4737735"/>
                <a:ext cx="1956816" cy="1082804"/>
                <a:chOff x="842771" y="512064"/>
                <a:chExt cx="1956816" cy="1082804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842771" y="512064"/>
                  <a:ext cx="1956816" cy="914400"/>
                </a:xfrm>
                <a:prstGeom prst="rect">
                  <a:avLst/>
                </a:prstGeom>
                <a:solidFill>
                  <a:schemeClr val="tx2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Oval 23"/>
                <p:cNvSpPr/>
                <p:nvPr/>
              </p:nvSpPr>
              <p:spPr>
                <a:xfrm>
                  <a:off x="964696" y="1426465"/>
                  <a:ext cx="448055" cy="16840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2105408" y="1426464"/>
                  <a:ext cx="442720" cy="16840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" name="Oval 14"/>
              <p:cNvSpPr/>
              <p:nvPr/>
            </p:nvSpPr>
            <p:spPr>
              <a:xfrm rot="16200000">
                <a:off x="5850447" y="4681537"/>
                <a:ext cx="442720" cy="18402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Oval 15"/>
            <p:cNvSpPr/>
            <p:nvPr/>
          </p:nvSpPr>
          <p:spPr>
            <a:xfrm rot="16200000">
              <a:off x="5850257" y="5836917"/>
              <a:ext cx="448055" cy="17907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Oval 19"/>
          <p:cNvSpPr/>
          <p:nvPr/>
        </p:nvSpPr>
        <p:spPr>
          <a:xfrm>
            <a:off x="9566149" y="5977123"/>
            <a:ext cx="530352" cy="49834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9566149" y="5393435"/>
            <a:ext cx="530352" cy="498348"/>
          </a:xfrm>
          <a:prstGeom prst="ellipse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9566149" y="5378957"/>
            <a:ext cx="530352" cy="49834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9566149" y="4770882"/>
            <a:ext cx="530352" cy="528828"/>
          </a:xfrm>
          <a:prstGeom prst="ellipse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9255253" y="438912"/>
            <a:ext cx="1152144" cy="1903476"/>
            <a:chOff x="8851392" y="438912"/>
            <a:chExt cx="1152144" cy="1903476"/>
          </a:xfrm>
        </p:grpSpPr>
        <p:sp>
          <p:nvSpPr>
            <p:cNvPr id="49" name="Rectangle 48"/>
            <p:cNvSpPr/>
            <p:nvPr/>
          </p:nvSpPr>
          <p:spPr>
            <a:xfrm>
              <a:off x="8851392" y="438912"/>
              <a:ext cx="1152144" cy="190347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9162288" y="566166"/>
              <a:ext cx="530352" cy="498348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9162288" y="1188719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9162288" y="1783080"/>
              <a:ext cx="530352" cy="498348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9255253" y="453390"/>
            <a:ext cx="1152144" cy="1903476"/>
            <a:chOff x="8851392" y="438912"/>
            <a:chExt cx="1152144" cy="1903476"/>
          </a:xfrm>
        </p:grpSpPr>
        <p:sp>
          <p:nvSpPr>
            <p:cNvPr id="34" name="Rectangle 33"/>
            <p:cNvSpPr/>
            <p:nvPr/>
          </p:nvSpPr>
          <p:spPr>
            <a:xfrm>
              <a:off x="8851392" y="438912"/>
              <a:ext cx="1152144" cy="190347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9162288" y="566166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9162288" y="1188719"/>
              <a:ext cx="530352" cy="49834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9162288" y="1783080"/>
              <a:ext cx="530352" cy="498348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504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18796 L -1.25E-6 -0.00672 " pathEditMode="relative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0393 L -1.25E-6 -0.81204 " pathEditMode="relative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1" grpId="0" animBg="1"/>
      <p:bldP spid="22" grpId="0" animBg="1"/>
      <p:bldP spid="22" grpId="1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it down – Three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Clr>
                <a:schemeClr val="tx2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Create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light-switching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system</a:t>
            </a:r>
          </a:p>
          <a:p>
            <a:pPr marL="342900" indent="-342900">
              <a:buClr>
                <a:schemeClr val="tx2"/>
              </a:buClr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Detect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whether cars are present</a:t>
            </a:r>
          </a:p>
          <a:p>
            <a:pPr marL="342900" indent="-342900">
              <a:buClr>
                <a:schemeClr val="tx2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Create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emergency bypass signal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to simulate emergency vehicles getting right of way to pass through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7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Light-switching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989666"/>
            <a:ext cx="4020108" cy="3141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7372436" y="2729167"/>
            <a:ext cx="42770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Arduino: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Programmable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Can </a:t>
            </a:r>
            <a:r>
              <a:rPr lang="en-US" b="1" dirty="0">
                <a:solidFill>
                  <a:srgbClr val="FF0000"/>
                </a:solidFill>
              </a:rPr>
              <a:t>read </a:t>
            </a:r>
            <a:r>
              <a:rPr lang="en-US" dirty="0"/>
              <a:t>voltage on pins as logic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Output voltage </a:t>
            </a:r>
            <a:r>
              <a:rPr lang="en-US" b="1" dirty="0">
                <a:solidFill>
                  <a:srgbClr val="FF0000"/>
                </a:solidFill>
              </a:rPr>
              <a:t>HIGH (1) </a:t>
            </a:r>
            <a:r>
              <a:rPr lang="en-US" dirty="0"/>
              <a:t>or </a:t>
            </a:r>
            <a:r>
              <a:rPr lang="en-US" b="1" dirty="0">
                <a:solidFill>
                  <a:srgbClr val="FF0000"/>
                </a:solidFill>
              </a:rPr>
              <a:t>LOW (0) </a:t>
            </a:r>
            <a:r>
              <a:rPr lang="en-US" dirty="0"/>
              <a:t>based on logic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3817855" y="2353731"/>
            <a:ext cx="2095946" cy="1011370"/>
            <a:chOff x="3817855" y="2353731"/>
            <a:chExt cx="2095946" cy="1011370"/>
          </a:xfrm>
        </p:grpSpPr>
        <p:grpSp>
          <p:nvGrpSpPr>
            <p:cNvPr id="24" name="Group 23"/>
            <p:cNvGrpSpPr/>
            <p:nvPr/>
          </p:nvGrpSpPr>
          <p:grpSpPr>
            <a:xfrm flipV="1">
              <a:off x="3817855" y="2353732"/>
              <a:ext cx="1463784" cy="1011369"/>
              <a:chOff x="4359723" y="5577058"/>
              <a:chExt cx="1463784" cy="1060809"/>
            </a:xfrm>
          </p:grpSpPr>
          <p:cxnSp>
            <p:nvCxnSpPr>
              <p:cNvPr id="12" name="Straight Arrow Connector 11"/>
              <p:cNvCxnSpPr/>
              <p:nvPr/>
            </p:nvCxnSpPr>
            <p:spPr>
              <a:xfrm flipV="1">
                <a:off x="4359723" y="5577060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 flipV="1">
                <a:off x="4512123" y="5577060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/>
              <p:nvPr/>
            </p:nvCxnSpPr>
            <p:spPr>
              <a:xfrm flipV="1">
                <a:off x="4664523" y="5577059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V="1">
                <a:off x="4816923" y="5577059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V="1">
                <a:off x="4997229" y="5577059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 flipV="1">
                <a:off x="5205441" y="5577060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flipV="1">
                <a:off x="5357841" y="5577060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V="1">
                <a:off x="5510241" y="5577059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flipV="1">
                <a:off x="5662641" y="5577059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 flipV="1">
                <a:off x="5806574" y="5577058"/>
                <a:ext cx="16933" cy="1060807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Arrow Connector 24"/>
            <p:cNvCxnSpPr/>
            <p:nvPr/>
          </p:nvCxnSpPr>
          <p:spPr>
            <a:xfrm>
              <a:off x="5441087" y="2353732"/>
              <a:ext cx="16933" cy="1011367"/>
            </a:xfrm>
            <a:prstGeom prst="straightConnector1">
              <a:avLst/>
            </a:prstGeom>
            <a:ln w="254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5593487" y="2353732"/>
              <a:ext cx="16933" cy="1011367"/>
            </a:xfrm>
            <a:prstGeom prst="straightConnector1">
              <a:avLst/>
            </a:prstGeom>
            <a:ln w="254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5761498" y="2353732"/>
              <a:ext cx="16933" cy="1011367"/>
            </a:xfrm>
            <a:prstGeom prst="straightConnector1">
              <a:avLst/>
            </a:prstGeom>
            <a:ln w="254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5896868" y="2353731"/>
              <a:ext cx="16933" cy="1011367"/>
            </a:xfrm>
            <a:prstGeom prst="straightConnector1">
              <a:avLst/>
            </a:prstGeom>
            <a:ln w="254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385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 Cars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91867" y="3007935"/>
            <a:ext cx="4318000" cy="310198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Hall Effect Sensor:</a:t>
            </a:r>
          </a:p>
          <a:p>
            <a:r>
              <a:rPr lang="en-US" dirty="0"/>
              <a:t>Detects </a:t>
            </a:r>
            <a:r>
              <a:rPr lang="en-US" b="1" dirty="0">
                <a:solidFill>
                  <a:srgbClr val="FF0000"/>
                </a:solidFill>
              </a:rPr>
              <a:t>magnetic field</a:t>
            </a:r>
          </a:p>
          <a:p>
            <a:r>
              <a:rPr lang="en-US" b="1" dirty="0">
                <a:solidFill>
                  <a:srgbClr val="FF0000"/>
                </a:solidFill>
              </a:rPr>
              <a:t>Latching</a:t>
            </a:r>
            <a:r>
              <a:rPr lang="en-US" dirty="0"/>
              <a:t> switch device (normally closed)</a:t>
            </a:r>
          </a:p>
          <a:p>
            <a:r>
              <a:rPr lang="en-US" b="1" dirty="0">
                <a:solidFill>
                  <a:srgbClr val="FF0000"/>
                </a:solidFill>
              </a:rPr>
              <a:t>Identifies</a:t>
            </a:r>
            <a:r>
              <a:rPr lang="en-US" dirty="0"/>
              <a:t> when car is present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986" y="3007935"/>
            <a:ext cx="36195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252</TotalTime>
  <Words>197</Words>
  <Application>Microsoft Office PowerPoint</Application>
  <PresentationFormat>Widescreen</PresentationFormat>
  <Paragraphs>50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Gill Sans MT</vt:lpstr>
      <vt:lpstr>Parcel</vt:lpstr>
      <vt:lpstr>Traffic Intersection Control</vt:lpstr>
      <vt:lpstr>The challenge</vt:lpstr>
      <vt:lpstr>The challenge – traffic lights</vt:lpstr>
      <vt:lpstr>The challenge - Detection</vt:lpstr>
      <vt:lpstr>PowerPoint Presentation</vt:lpstr>
      <vt:lpstr>PowerPoint Presentation</vt:lpstr>
      <vt:lpstr>Breaking it down – Three issues</vt:lpstr>
      <vt:lpstr>Light-switching</vt:lpstr>
      <vt:lpstr>Detect Cars</vt:lpstr>
      <vt:lpstr>Emergency bypass</vt:lpstr>
      <vt:lpstr>The circuit - Model</vt:lpstr>
      <vt:lpstr>3d model</vt:lpstr>
      <vt:lpstr>The finished product</vt:lpstr>
      <vt:lpstr>Demonstration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Light</dc:title>
  <dc:creator>Microsoft Office User</dc:creator>
  <cp:lastModifiedBy>Christopher Makarem</cp:lastModifiedBy>
  <cp:revision>155</cp:revision>
  <dcterms:created xsi:type="dcterms:W3CDTF">2016-05-24T16:31:25Z</dcterms:created>
  <dcterms:modified xsi:type="dcterms:W3CDTF">2016-06-01T21:44:57Z</dcterms:modified>
</cp:coreProperties>
</file>

<file path=docProps/thumbnail.jpeg>
</file>